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41D3EF-9775-E1B1-0DBD-52E85E808341}" name="Alexandra Kirade" initials="AK" userId="5fad4df9f0131c0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3F"/>
    <a:srgbClr val="FEDE52"/>
    <a:srgbClr val="0076A0"/>
    <a:srgbClr val="EBEBEB"/>
    <a:srgbClr val="7CCDF1"/>
    <a:srgbClr val="F15B28"/>
    <a:srgbClr val="00944A"/>
    <a:srgbClr val="7CCCF1"/>
    <a:srgbClr val="F15C28"/>
    <a:srgbClr val="81C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0"/>
    <p:restoredTop sz="94966" autoAdjust="0"/>
  </p:normalViewPr>
  <p:slideViewPr>
    <p:cSldViewPr snapToGrid="0">
      <p:cViewPr varScale="1">
        <p:scale>
          <a:sx n="96" d="100"/>
          <a:sy n="96" d="100"/>
        </p:scale>
        <p:origin x="17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414CF-A9B8-694B-811E-DE56EEE13C8B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E24FF-9432-874B-B883-E6119BB0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9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BE24FF-9432-874B-B883-E6119BB0B7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0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3760-55C4-B5F5-9B9F-E238170F3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10316-C18A-B8DC-B61D-AE79DD366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5706A-D343-547D-86C1-0CA5ED4FA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8E0A-D10A-22A9-0D26-77C30450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1979B-BC45-7B69-7DE4-654059D0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9AE4-4994-3757-0985-318687BA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B0D46-F070-70F4-1B49-A10058893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411BE-1CCD-52F3-A3B7-493B70E37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76D8D-CD29-EB65-0EDF-DD7A52AB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54398-D07F-639A-42CC-E2C834D2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A42E3-6F30-AD1D-4446-05A1E57D4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33946-D6C8-832C-6271-4CFC77A00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40F8-EF44-A8BE-3BD5-8D8BE869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E6A5D-2C5C-59EE-A882-31AEAE497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C67CE-6A3F-FD97-E30B-F87DB5EFC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0EE-914F-BBD4-F799-09FADF05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C07CF-0278-C21E-0ECD-7B45F9BA8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AE96B-7E70-562F-DFA3-7E48948AD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1058A-F4F7-B974-2B7F-BE1003FC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9E0C1-DFAD-25D0-938D-24D26D831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1161-ECA5-E1CA-0E5F-9AE3DC3C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21997-4C94-4F63-D369-285B41760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D1103-52E6-0E52-AF91-3DB823B4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CDAA-ED37-EB7E-F831-21FA9D76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2723F-0A42-ED41-EE90-0EF2C98C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6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0F150-E173-EAF8-0EEA-310C806D3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1C22-9E74-A728-D6EF-FAD7D1A34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1DA11-0C04-825D-40EF-BF35A203B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B3B8E-85E8-EE4C-C41B-1E0BEE45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B71E5-8764-F63C-1511-549708BA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E0FDB-6A01-B32B-C437-DE39E2C9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6A2A-7BE8-C1EA-0564-DB463254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3C6DD-002B-05C9-3ACF-AFD645633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4F568-E381-99CF-7B92-2B468805C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275410-F4E7-0882-C8E4-C1CD8902A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65369-39C8-F53A-81FC-43FC48DA9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4FEFB-9792-F19A-5A14-69692139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054BA-7778-D0A5-BCB8-9D0C7BCF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E095E-C42C-52E1-13C0-F8C0284B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6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60A2C-480A-66D8-20BA-8E101C25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2B82D-88A3-3C48-A36C-2CCEB63D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C1416-AC14-27ED-160D-825E0548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2BB74-EC2A-2D2C-0214-811F497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7CA64-F110-AB92-D3E8-0B90B7A1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44CBE-7FA4-BD29-0B2C-A9DBAD7A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39CE4-51F6-3FD6-39A0-E8088DA5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B24A-8005-64B0-3145-4C6F145C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A11A-5634-9498-13B9-9304B01C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99FF4-F9BD-10EE-8AEA-747A284E8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217F0-D3F2-1047-A542-BD0E7698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F301B-F3CB-71D8-4705-19B84DDA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61FBD-9CE5-3EBE-2BB2-DE9D8FE2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3CB49-33CF-BF5D-EC32-DEE3B9D9B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EC594-8CA1-B5F4-7D1D-4BFBF36BC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61162-4830-81FE-9754-2490C94A7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DEE0-3A27-83BE-2347-D8EC3893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F11A2-9EC9-899F-0B3C-468263874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36F0D-D0C1-CD36-D961-EB6F7747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3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5EF4B-BE4C-F2BA-C2BD-6AEC4DF8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2E5C7-936B-87E2-F974-450B59CF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F3E4-FA28-9337-E51E-5FAC68E61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1C80-094A-7E4E-9AE7-449526E1B8C5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AA906-4AE6-D564-63C4-460420F99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34A32-7AD9-FE9A-B0E4-AF5EF32A3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853D-0BC1-8A48-AB77-9F2054E87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E5BC02-BB3E-F673-4683-CB8B3A2B426F}"/>
              </a:ext>
            </a:extLst>
          </p:cNvPr>
          <p:cNvSpPr txBox="1"/>
          <p:nvPr/>
        </p:nvSpPr>
        <p:spPr>
          <a:xfrm>
            <a:off x="785552" y="394767"/>
            <a:ext cx="926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966BD-8BC9-9E8A-ECCE-51315B7186C2}"/>
              </a:ext>
            </a:extLst>
          </p:cNvPr>
          <p:cNvSpPr txBox="1"/>
          <p:nvPr/>
        </p:nvSpPr>
        <p:spPr>
          <a:xfrm>
            <a:off x="3280124" y="390993"/>
            <a:ext cx="1083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Activities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1C24C6-6919-C710-4886-A9F2F2419903}"/>
              </a:ext>
            </a:extLst>
          </p:cNvPr>
          <p:cNvSpPr txBox="1"/>
          <p:nvPr/>
        </p:nvSpPr>
        <p:spPr>
          <a:xfrm>
            <a:off x="5792977" y="400503"/>
            <a:ext cx="11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796A74-01D1-F07C-18A9-FE4C80159848}"/>
              </a:ext>
            </a:extLst>
          </p:cNvPr>
          <p:cNvSpPr txBox="1"/>
          <p:nvPr/>
        </p:nvSpPr>
        <p:spPr>
          <a:xfrm>
            <a:off x="8183148" y="400503"/>
            <a:ext cx="11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Outcomes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BEC512-E7B3-790E-FCB1-1544A6239809}"/>
              </a:ext>
            </a:extLst>
          </p:cNvPr>
          <p:cNvSpPr txBox="1"/>
          <p:nvPr/>
        </p:nvSpPr>
        <p:spPr>
          <a:xfrm>
            <a:off x="10612793" y="400503"/>
            <a:ext cx="951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Impact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A356C-E381-C468-A249-F099BB88C32C}"/>
              </a:ext>
            </a:extLst>
          </p:cNvPr>
          <p:cNvSpPr txBox="1"/>
          <p:nvPr/>
        </p:nvSpPr>
        <p:spPr>
          <a:xfrm>
            <a:off x="335661" y="760325"/>
            <a:ext cx="1828800" cy="461665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WECA (founding organization)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9FAE95-7F36-8B82-68B3-95EAC9C505F5}"/>
              </a:ext>
            </a:extLst>
          </p:cNvPr>
          <p:cNvSpPr txBox="1"/>
          <p:nvPr/>
        </p:nvSpPr>
        <p:spPr>
          <a:xfrm>
            <a:off x="10223378" y="1749260"/>
            <a:ext cx="1730402" cy="769441"/>
          </a:xfrm>
          <a:prstGeom prst="rect">
            <a:avLst/>
          </a:prstGeom>
          <a:solidFill>
            <a:srgbClr val="FEDE5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WEESN contributes to greater sustainability of capacity across the WI child care industry.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C2BAA8-06B2-A42A-483E-56F261066E79}"/>
              </a:ext>
            </a:extLst>
          </p:cNvPr>
          <p:cNvSpPr txBox="1"/>
          <p:nvPr/>
        </p:nvSpPr>
        <p:spPr>
          <a:xfrm>
            <a:off x="2555665" y="760325"/>
            <a:ext cx="2587038" cy="6232475"/>
          </a:xfrm>
          <a:prstGeom prst="rect">
            <a:avLst/>
          </a:prstGeom>
          <a:solidFill>
            <a:srgbClr val="7CCCF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Providers Access 3 Tiers of Support Services</a:t>
            </a:r>
          </a:p>
          <a:p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Tier 1: Communication </a:t>
            </a: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(open to all providers)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WISER access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Hiring platform (Acquire4Hire)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Discounted purchasing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Tools, templates, and resources</a:t>
            </a:r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 training opportunities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ELV discount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</a:t>
            </a:r>
            <a:r>
              <a:rPr lang="en-US" sz="1050" i="0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en-US" sz="1050" i="0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enrollment management software</a:t>
            </a:r>
            <a:r>
              <a:rPr lang="en-US" sz="105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Monthly PD Sessions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Newsletter</a:t>
            </a:r>
            <a:endParaRPr lang="en-US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Farm-to-ECE newsletter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Educator Assistance Program (EAP) for all staff and their household members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05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Library of Business &amp; Tax Tools</a:t>
            </a:r>
          </a:p>
          <a:p>
            <a:pPr algn="l" fontAlgn="base"/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Tier 2: Cooperation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All Tier 1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Virtual coaching (touchpoints)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6-month subscription to ELV CCMS (with option for continued, paid access)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Docs by Phone: Mental and physical health support for providers and their household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Farm-to-ECE programming and location-based discounts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Annual WECA Conference admittance</a:t>
            </a:r>
          </a:p>
          <a:p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Tier 3: Collaboration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All Tier 1 and Tier 2 services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In-person and virtual goal-based coaching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Full access to ELV CCMS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Financial record-keeping and reporting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Relief Squad substitute teacher access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7C5A78-C483-4B40-8E1F-A96B862A9C75}"/>
              </a:ext>
            </a:extLst>
          </p:cNvPr>
          <p:cNvSpPr txBox="1"/>
          <p:nvPr/>
        </p:nvSpPr>
        <p:spPr>
          <a:xfrm>
            <a:off x="7945307" y="1058721"/>
            <a:ext cx="1985831" cy="23846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WEESN providers will have greater business resiliency. They: 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 financially sound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businesses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investing savings into their businesses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employees.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eel connected to a valuable network, see themselves as being long-term members.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B7C789-07E9-C30C-B7C2-A88B1D6D8EEB}"/>
              </a:ext>
            </a:extLst>
          </p:cNvPr>
          <p:cNvSpPr txBox="1"/>
          <p:nvPr/>
        </p:nvSpPr>
        <p:spPr>
          <a:xfrm>
            <a:off x="335762" y="1270840"/>
            <a:ext cx="1828800" cy="2123658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Technology Platforms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Acquire4Hire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Savings4Members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Leg Up waitlist software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WISER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ELV CCMS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Docs by Phone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Quickbooks</a:t>
            </a:r>
            <a:r>
              <a:rPr lang="en-US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CRM (internal)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Pieces dashboard (intl.)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B319E9-6F7E-4917-44A6-7E53164583B6}"/>
              </a:ext>
            </a:extLst>
          </p:cNvPr>
          <p:cNvSpPr txBox="1"/>
          <p:nvPr/>
        </p:nvSpPr>
        <p:spPr>
          <a:xfrm>
            <a:off x="335661" y="3443348"/>
            <a:ext cx="1828800" cy="1200329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WEESSN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Financial Specialists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Administrative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Relief Squad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Food Systems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E287B2-755F-15C3-C1E3-C92B3C5392BA}"/>
              </a:ext>
            </a:extLst>
          </p:cNvPr>
          <p:cNvSpPr txBox="1"/>
          <p:nvPr/>
        </p:nvSpPr>
        <p:spPr>
          <a:xfrm>
            <a:off x="335661" y="4676615"/>
            <a:ext cx="1828800" cy="646331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Regulated Family and Center Child Care Providers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63619B-4380-1B86-84EC-4884088D00C4}"/>
              </a:ext>
            </a:extLst>
          </p:cNvPr>
          <p:cNvSpPr txBox="1"/>
          <p:nvPr/>
        </p:nvSpPr>
        <p:spPr>
          <a:xfrm>
            <a:off x="335661" y="5666182"/>
            <a:ext cx="1828800" cy="461665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Community Partners and Advisors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2F09-8BFD-5D28-8866-2C1733E51CE1}"/>
              </a:ext>
            </a:extLst>
          </p:cNvPr>
          <p:cNvSpPr txBox="1"/>
          <p:nvPr/>
        </p:nvSpPr>
        <p:spPr>
          <a:xfrm>
            <a:off x="335661" y="6164112"/>
            <a:ext cx="1828800" cy="461665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Funding (Public and Private)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990005-8BD7-23AD-F622-E62CF7DE0567}"/>
              </a:ext>
            </a:extLst>
          </p:cNvPr>
          <p:cNvSpPr txBox="1"/>
          <p:nvPr/>
        </p:nvSpPr>
        <p:spPr>
          <a:xfrm>
            <a:off x="5567135" y="1013117"/>
            <a:ext cx="1860137" cy="4662815"/>
          </a:xfrm>
          <a:prstGeom prst="rect">
            <a:avLst/>
          </a:prstGeom>
          <a:solidFill>
            <a:srgbClr val="8DC63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u="sng" dirty="0"/>
              <a:t>Business Systems: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# providers tracking Iron Triangle metrics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# providers demonstrating business best practices</a:t>
            </a:r>
          </a:p>
          <a:p>
            <a:endParaRPr lang="en-US" sz="1100" dirty="0"/>
          </a:p>
          <a:p>
            <a:r>
              <a:rPr lang="en-US" sz="1100" u="sng" dirty="0"/>
              <a:t>WEESSN Service Use: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# and frequency of providers using tiered services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$ saved through use of services/$ (and other resources) leveraged across services </a:t>
            </a:r>
          </a:p>
          <a:p>
            <a:endParaRPr lang="en-US" sz="1100" dirty="0"/>
          </a:p>
          <a:p>
            <a:r>
              <a:rPr lang="en-US" sz="1100" u="sng" dirty="0"/>
              <a:t>Providers Feeling Supported and Engaged: </a:t>
            </a:r>
          </a:p>
          <a:p>
            <a:r>
              <a:rPr lang="en-US" sz="1100" dirty="0"/>
              <a:t># providers reporting that they are engaged in a community of support offering valuable information</a:t>
            </a:r>
          </a:p>
          <a:p>
            <a:endParaRPr lang="en-US" sz="1100" dirty="0"/>
          </a:p>
          <a:p>
            <a:r>
              <a:rPr lang="en-US" sz="1100" u="sng" dirty="0"/>
              <a:t>Industry Sustainability: </a:t>
            </a:r>
          </a:p>
          <a:p>
            <a:r>
              <a:rPr lang="en-US" sz="1100" dirty="0"/>
              <a:t># providers demonstrating progress toward improved compensation for themselves and/or their employees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D3BFF7-6FD9-C2CF-CCBE-BD237C6ADF3B}"/>
              </a:ext>
            </a:extLst>
          </p:cNvPr>
          <p:cNvSpPr txBox="1"/>
          <p:nvPr/>
        </p:nvSpPr>
        <p:spPr>
          <a:xfrm>
            <a:off x="4395784" y="21189"/>
            <a:ext cx="27656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WEESSN Logic Model</a:t>
            </a: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417B3C57-5189-3995-457B-60737B04EA6D}"/>
              </a:ext>
            </a:extLst>
          </p:cNvPr>
          <p:cNvCxnSpPr>
            <a:cxnSpLocks/>
            <a:stCxn id="10" idx="3"/>
            <a:endCxn id="16" idx="1"/>
          </p:cNvCxnSpPr>
          <p:nvPr/>
        </p:nvCxnSpPr>
        <p:spPr>
          <a:xfrm>
            <a:off x="2164461" y="991158"/>
            <a:ext cx="391204" cy="2885405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1EB7906E-F13F-B670-B99D-4E1825195EFA}"/>
              </a:ext>
            </a:extLst>
          </p:cNvPr>
          <p:cNvCxnSpPr>
            <a:cxnSpLocks/>
            <a:stCxn id="6" idx="3"/>
            <a:endCxn id="16" idx="1"/>
          </p:cNvCxnSpPr>
          <p:nvPr/>
        </p:nvCxnSpPr>
        <p:spPr>
          <a:xfrm flipV="1">
            <a:off x="2164461" y="3876563"/>
            <a:ext cx="391204" cy="251838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05137ED-AC8E-0F97-3CDB-DA50756818E4}"/>
              </a:ext>
            </a:extLst>
          </p:cNvPr>
          <p:cNvCxnSpPr>
            <a:cxnSpLocks/>
          </p:cNvCxnSpPr>
          <p:nvPr/>
        </p:nvCxnSpPr>
        <p:spPr>
          <a:xfrm>
            <a:off x="5147817" y="3095546"/>
            <a:ext cx="41931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E1A315F-45A1-5305-6289-8D34F7053B85}"/>
              </a:ext>
            </a:extLst>
          </p:cNvPr>
          <p:cNvSpPr txBox="1"/>
          <p:nvPr/>
        </p:nvSpPr>
        <p:spPr>
          <a:xfrm>
            <a:off x="335661" y="5352918"/>
            <a:ext cx="1828800" cy="276999"/>
          </a:xfrm>
          <a:prstGeom prst="rect">
            <a:avLst/>
          </a:prstGeom>
          <a:solidFill>
            <a:srgbClr val="81C1C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Professional Development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6D879B-DEE7-76F5-4867-307176D5D9DC}"/>
              </a:ext>
            </a:extLst>
          </p:cNvPr>
          <p:cNvSpPr txBox="1"/>
          <p:nvPr/>
        </p:nvSpPr>
        <p:spPr>
          <a:xfrm>
            <a:off x="7872158" y="4291894"/>
            <a:ext cx="2013436" cy="76944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WEESN is equipped with primary data to deliver informed advocacy that influences industry policy.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74BF9AC-1F80-4E26-7976-B31370B68A23}"/>
              </a:ext>
            </a:extLst>
          </p:cNvPr>
          <p:cNvCxnSpPr>
            <a:cxnSpLocks/>
          </p:cNvCxnSpPr>
          <p:nvPr/>
        </p:nvCxnSpPr>
        <p:spPr>
          <a:xfrm flipV="1">
            <a:off x="9931138" y="2133980"/>
            <a:ext cx="245032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66FBDB9-8940-6C13-D328-2561C8D02D9C}"/>
              </a:ext>
            </a:extLst>
          </p:cNvPr>
          <p:cNvCxnSpPr>
            <a:cxnSpLocks/>
          </p:cNvCxnSpPr>
          <p:nvPr/>
        </p:nvCxnSpPr>
        <p:spPr>
          <a:xfrm>
            <a:off x="7434878" y="2082134"/>
            <a:ext cx="510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893B9B-BB9C-D5E1-16F7-130A131424F6}"/>
              </a:ext>
            </a:extLst>
          </p:cNvPr>
          <p:cNvCxnSpPr>
            <a:cxnSpLocks/>
          </p:cNvCxnSpPr>
          <p:nvPr/>
        </p:nvCxnSpPr>
        <p:spPr>
          <a:xfrm>
            <a:off x="7434878" y="4676614"/>
            <a:ext cx="4412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27">
            <a:extLst>
              <a:ext uri="{FF2B5EF4-FFF2-40B4-BE49-F238E27FC236}">
                <a16:creationId xmlns:a16="http://schemas.microsoft.com/office/drawing/2014/main" id="{16F96964-BC9E-5C69-B37D-C9C4442F2CF5}"/>
              </a:ext>
            </a:extLst>
          </p:cNvPr>
          <p:cNvCxnSpPr>
            <a:cxnSpLocks/>
          </p:cNvCxnSpPr>
          <p:nvPr/>
        </p:nvCxnSpPr>
        <p:spPr>
          <a:xfrm flipV="1">
            <a:off x="9881656" y="2332669"/>
            <a:ext cx="391204" cy="2599173"/>
          </a:xfrm>
          <a:prstGeom prst="bentConnector3">
            <a:avLst>
              <a:gd name="adj1" fmla="val 3313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73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362</Words>
  <Application>Microsoft Macintosh PowerPoint</Application>
  <PresentationFormat>Widescreen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LaRocca</dc:creator>
  <cp:lastModifiedBy>Mary Louise Stoney</cp:lastModifiedBy>
  <cp:revision>47</cp:revision>
  <dcterms:created xsi:type="dcterms:W3CDTF">2023-02-03T14:19:15Z</dcterms:created>
  <dcterms:modified xsi:type="dcterms:W3CDTF">2023-10-09T20:09:31Z</dcterms:modified>
</cp:coreProperties>
</file>